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3" r:id="rId19"/>
    <p:sldId id="664" r:id="rId20"/>
    <p:sldId id="665" r:id="rId21"/>
    <p:sldId id="666" r:id="rId22"/>
    <p:sldId id="662" r:id="rId23"/>
    <p:sldId id="668" r:id="rId24"/>
    <p:sldId id="669" r:id="rId25"/>
    <p:sldId id="670" r:id="rId26"/>
    <p:sldId id="671" r:id="rId27"/>
    <p:sldId id="672" r:id="rId28"/>
    <p:sldId id="673" r:id="rId29"/>
    <p:sldId id="667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7" r:id="rId39"/>
    <p:sldId id="688" r:id="rId40"/>
    <p:sldId id="682" r:id="rId41"/>
    <p:sldId id="683" r:id="rId42"/>
    <p:sldId id="684" r:id="rId43"/>
    <p:sldId id="685" r:id="rId44"/>
    <p:sldId id="686" r:id="rId45"/>
    <p:sldId id="689" r:id="rId46"/>
    <p:sldId id="690" r:id="rId47"/>
    <p:sldId id="691" r:id="rId48"/>
    <p:sldId id="692" r:id="rId49"/>
    <p:sldId id="693" r:id="rId50"/>
    <p:sldId id="694" r:id="rId51"/>
    <p:sldId id="696" r:id="rId52"/>
    <p:sldId id="695" r:id="rId53"/>
    <p:sldId id="697" r:id="rId54"/>
    <p:sldId id="698" r:id="rId55"/>
    <p:sldId id="699" r:id="rId56"/>
    <p:sldId id="700" r:id="rId57"/>
    <p:sldId id="701" r:id="rId58"/>
    <p:sldId id="702" r:id="rId59"/>
    <p:sldId id="703" r:id="rId60"/>
    <p:sldId id="704" r:id="rId61"/>
    <p:sldId id="705" r:id="rId62"/>
    <p:sldId id="706" r:id="rId63"/>
    <p:sldId id="707" r:id="rId64"/>
    <p:sldId id="708" r:id="rId65"/>
    <p:sldId id="709" r:id="rId66"/>
    <p:sldId id="710" r:id="rId67"/>
    <p:sldId id="711" r:id="rId68"/>
    <p:sldId id="712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7" autoAdjust="0"/>
    <p:restoredTop sz="83106" autoAdjust="0"/>
  </p:normalViewPr>
  <p:slideViewPr>
    <p:cSldViewPr>
      <p:cViewPr varScale="1">
        <p:scale>
          <a:sx n="108" d="100"/>
          <a:sy n="108" d="100"/>
        </p:scale>
        <p:origin x="-148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71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a_i</a:t>
            </a:r>
            <a:r>
              <a:rPr lang="ko-KR" altLang="en-US" dirty="0" smtClean="0"/>
              <a:t> 가 채널 수 만큼 있는거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각 단어를 말함에 따라서 어느번 째 채널을 봐야하는지 정해진다고 보면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89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알파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가 어텐션에 대한 </a:t>
            </a:r>
            <a:r>
              <a:rPr lang="en-US" altLang="ko-KR" dirty="0" smtClean="0"/>
              <a:t>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4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단어 하나가 나오면 다음번에는 그 단어가 이제 필요 없으니 그 단어에 해당하는 </a:t>
            </a:r>
            <a:r>
              <a:rPr lang="en-US" altLang="ko-KR" dirty="0" err="1" smtClean="0"/>
              <a:t>a_i</a:t>
            </a:r>
            <a:r>
              <a:rPr lang="ko-KR" altLang="en-US" dirty="0" smtClean="0"/>
              <a:t>를 빼고 보겠다는 의미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66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Region</a:t>
            </a:r>
            <a:r>
              <a:rPr lang="en-US" baseline="0" dirty="0" smtClean="0"/>
              <a:t> proposals</a:t>
            </a:r>
            <a:r>
              <a:rPr lang="ko-KR" altLang="en-US" baseline="0" dirty="0" smtClean="0"/>
              <a:t>라고 돼있는게 </a:t>
            </a:r>
            <a:r>
              <a:rPr lang="en-US" altLang="ko-KR" baseline="0" dirty="0" smtClean="0"/>
              <a:t>faster-</a:t>
            </a:r>
            <a:r>
              <a:rPr lang="en-US" altLang="ko-KR" baseline="0" dirty="0" err="1" smtClean="0"/>
              <a:t>rcnn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RPN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9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17년 4월 15일 Saturday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17. 4. 15.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0" Type="http://schemas.openxmlformats.org/officeDocument/2006/relationships/image" Target="../media/image68.png"/><Relationship Id="rId8" Type="http://schemas.openxmlformats.org/officeDocument/2006/relationships/image" Target="../media/image340.png"/><Relationship Id="rId9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Image Captioning</a:t>
            </a:r>
          </a:p>
          <a:p>
            <a:pPr algn="ctr"/>
            <a:endParaRPr lang="en-US" altLang="ko-KR" sz="3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rgbClr val="C00000"/>
                </a:solidFill>
              </a:rPr>
              <a:t>Show and Tell</a:t>
            </a:r>
          </a:p>
          <a:p>
            <a:pPr algn="ctr"/>
            <a:r>
              <a:rPr lang="en-US" altLang="ko-KR" sz="3200" dirty="0" smtClean="0">
                <a:solidFill>
                  <a:srgbClr val="C00000"/>
                </a:solidFill>
              </a:rPr>
              <a:t>Show, Attend, and Tell</a:t>
            </a:r>
          </a:p>
          <a:p>
            <a:pPr algn="ctr"/>
            <a:r>
              <a:rPr lang="en-US" altLang="ko-KR" sz="3200" dirty="0" err="1" smtClean="0">
                <a:solidFill>
                  <a:srgbClr val="C00000"/>
                </a:solidFill>
              </a:rPr>
              <a:t>DenseCap</a:t>
            </a:r>
            <a:endParaRPr lang="en-US" altLang="ko-KR" sz="3200" dirty="0" smtClean="0">
              <a:solidFill>
                <a:srgbClr val="C00000"/>
              </a:solidFill>
            </a:endParaRPr>
          </a:p>
          <a:p>
            <a:pPr algn="ctr"/>
            <a:endParaRPr lang="en-US" altLang="ko-KR" sz="3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089090" y="6465228"/>
            <a:ext cx="505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Based on Karpathy’s talk on Image Captioning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49"/>
            <a:ext cx="9144000" cy="51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2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555"/>
            <a:ext cx="9144000" cy="51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21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871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3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52"/>
            <a:ext cx="9144000" cy="50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8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801"/>
            <a:ext cx="9144000" cy="51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3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228"/>
            <a:ext cx="9144000" cy="51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6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488"/>
            <a:ext cx="9144000" cy="51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356"/>
            <a:ext cx="9144000" cy="51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1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361"/>
            <a:ext cx="9144000" cy="5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Captioning?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6" y="1628800"/>
            <a:ext cx="82831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1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263"/>
            <a:ext cx="9144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724"/>
            <a:ext cx="9144000" cy="51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6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39"/>
            <a:ext cx="9144000" cy="512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8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438"/>
            <a:ext cx="9144000" cy="52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76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699"/>
            <a:ext cx="9144000" cy="52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4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357"/>
            <a:ext cx="9144000" cy="52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0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249"/>
            <a:ext cx="9144000" cy="520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4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709"/>
            <a:ext cx="9144000" cy="52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7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482"/>
            <a:ext cx="9144000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4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104"/>
            <a:ext cx="9144000" cy="52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6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Image Captioning?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08720"/>
            <a:ext cx="89027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3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379"/>
            <a:ext cx="9144000" cy="52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960"/>
            <a:ext cx="9144000" cy="51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Sentence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181"/>
            <a:ext cx="9144000" cy="450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4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Transfer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78"/>
            <a:ext cx="9144000" cy="44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Transfer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810"/>
            <a:ext cx="9144000" cy="4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306"/>
            <a:ext cx="9144000" cy="44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32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829"/>
            <a:ext cx="9144000" cy="31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8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But not always..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807"/>
            <a:ext cx="9144000" cy="41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5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6" y="0"/>
            <a:ext cx="8971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4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05274"/>
            <a:ext cx="8496300" cy="369038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Show, </a:t>
            </a:r>
            <a:r>
              <a:rPr kumimoji="1" lang="en-US" altLang="ko-KR" dirty="0" smtClean="0">
                <a:solidFill>
                  <a:srgbClr val="FF0000"/>
                </a:solidFill>
              </a:rPr>
              <a:t>attend</a:t>
            </a:r>
            <a:r>
              <a:rPr kumimoji="1" lang="en-US" altLang="ko-KR" dirty="0" smtClean="0"/>
              <a:t> and tell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Multi-modal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704"/>
            <a:ext cx="9144000" cy="29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81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64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42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5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658515"/>
            <a:ext cx="8496300" cy="218390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523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28863"/>
            <a:ext cx="8496300" cy="324321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164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92803"/>
            <a:ext cx="8496300" cy="371533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(mistakes)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8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57" y="1119188"/>
            <a:ext cx="751328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16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923" y="1119188"/>
            <a:ext cx="745615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3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530" y="1119188"/>
            <a:ext cx="709694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20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Is it Easy?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" y="1723985"/>
            <a:ext cx="9144000" cy="3523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872"/>
            <a:ext cx="9144000" cy="34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4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412" y="1119188"/>
            <a:ext cx="710117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39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24" y="1124744"/>
            <a:ext cx="6814036" cy="48245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DenseCap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01984" y="6480949"/>
            <a:ext cx="250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TA Chang’s slide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732" y="5127853"/>
            <a:ext cx="1300942" cy="13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1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288005" y="1053069"/>
            <a:ext cx="4746267" cy="2516353"/>
          </a:xfrm>
        </p:spPr>
        <p:txBody>
          <a:bodyPr/>
          <a:lstStyle/>
          <a:p>
            <a:r>
              <a:rPr lang="en-US" altLang="ko-KR" dirty="0" smtClean="0"/>
              <a:t>Object Detection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656" y="1607272"/>
            <a:ext cx="4295775" cy="196215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512" y="3864975"/>
            <a:ext cx="4752145" cy="251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352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682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26987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-269875" algn="l" defTabSz="1166813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Image Captioning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7" y="4428703"/>
            <a:ext cx="4295775" cy="1952625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79512" y="1057685"/>
            <a:ext cx="4916955" cy="251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352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682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26987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-269875" algn="l" defTabSz="1166813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Classification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37" y="1607272"/>
            <a:ext cx="36004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3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14" y="1052736"/>
            <a:ext cx="8758374" cy="49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2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 of </a:t>
            </a:r>
            <a:r>
              <a:rPr lang="en-US" altLang="ko-KR" dirty="0" err="1" smtClean="0"/>
              <a:t>DenseCap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318"/>
            <a:ext cx="9144000" cy="56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 of </a:t>
            </a:r>
            <a:r>
              <a:rPr lang="en-US" altLang="ko-KR" dirty="0" err="1" smtClean="0"/>
              <a:t>DenseCap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649" y="1119188"/>
            <a:ext cx="663470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Contribution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584" y="1268760"/>
            <a:ext cx="5464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/>
              <a:t>Combine nicely three recent work in</a:t>
            </a:r>
            <a:endParaRPr lang="ko-KR" altLang="en-US" sz="2800" b="1" spc="-30" dirty="0"/>
          </a:p>
        </p:txBody>
      </p:sp>
      <p:sp>
        <p:nvSpPr>
          <p:cNvPr id="6" name="TextBox 5"/>
          <p:cNvSpPr txBox="1"/>
          <p:nvPr/>
        </p:nvSpPr>
        <p:spPr>
          <a:xfrm>
            <a:off x="1539376" y="2276872"/>
            <a:ext cx="480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" dirty="0"/>
              <a:t>Object </a:t>
            </a:r>
            <a:r>
              <a:rPr lang="en-US" altLang="ko-KR" sz="2800" b="1" spc="-30" dirty="0" smtClean="0"/>
              <a:t>detection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539376" y="2936162"/>
            <a:ext cx="569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" dirty="0"/>
              <a:t> +  </a:t>
            </a:r>
            <a:r>
              <a:rPr lang="en-US" altLang="ko-KR" sz="2800" b="1" spc="-30" dirty="0"/>
              <a:t>Image </a:t>
            </a:r>
            <a:r>
              <a:rPr lang="en-US" altLang="ko-KR" sz="2800" b="1" spc="-30" dirty="0" smtClean="0"/>
              <a:t>captioning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1539376" y="3682664"/>
            <a:ext cx="6717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30" dirty="0"/>
              <a:t> +  </a:t>
            </a:r>
            <a:r>
              <a:rPr lang="en-US" altLang="ko-KR" sz="2800" b="1" spc="-30" dirty="0"/>
              <a:t>Soft spatial attention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236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Proposed model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2725"/>
            <a:ext cx="9144000" cy="4279985"/>
          </a:xfrm>
          <a:prstGeom prst="rect">
            <a:avLst/>
          </a:prstGeom>
        </p:spPr>
      </p:pic>
      <p:sp>
        <p:nvSpPr>
          <p:cNvPr id="6" name="왼쪽 중괄호 5"/>
          <p:cNvSpPr/>
          <p:nvPr/>
        </p:nvSpPr>
        <p:spPr>
          <a:xfrm rot="5400000">
            <a:off x="3209480" y="-1487912"/>
            <a:ext cx="301365" cy="6081273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71745" y="1052736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Object detection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왼쪽 중괄호 7"/>
          <p:cNvSpPr/>
          <p:nvPr/>
        </p:nvSpPr>
        <p:spPr>
          <a:xfrm rot="5400000">
            <a:off x="7539894" y="373629"/>
            <a:ext cx="301365" cy="2358191"/>
          </a:xfrm>
          <a:prstGeom prst="leftBrace">
            <a:avLst/>
          </a:prstGeom>
          <a:ln w="57150">
            <a:solidFill>
              <a:srgbClr val="064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83983" y="1052736"/>
            <a:ext cx="182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64EF0"/>
                </a:solidFill>
              </a:rPr>
              <a:t>Image captioning</a:t>
            </a:r>
            <a:endParaRPr lang="ko-KR" altLang="en-US" b="1" dirty="0">
              <a:solidFill>
                <a:srgbClr val="064EF0"/>
              </a:solidFill>
            </a:endParaRPr>
          </a:p>
        </p:txBody>
      </p:sp>
      <p:sp>
        <p:nvSpPr>
          <p:cNvPr id="10" name="왼쪽 중괄호 10"/>
          <p:cNvSpPr/>
          <p:nvPr/>
        </p:nvSpPr>
        <p:spPr>
          <a:xfrm rot="16200000" flipV="1">
            <a:off x="7221534" y="4392232"/>
            <a:ext cx="301365" cy="3182320"/>
          </a:xfrm>
          <a:prstGeom prst="leftBrace">
            <a:avLst/>
          </a:prstGeom>
          <a:ln w="57150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319" y="6088919"/>
            <a:ext cx="219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863D"/>
                </a:solidFill>
              </a:rPr>
              <a:t>Soft spatial attention</a:t>
            </a:r>
            <a:endParaRPr lang="ko-KR" altLang="en-US" b="1" dirty="0">
              <a:solidFill>
                <a:srgbClr val="0086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Soft spatial attention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47840"/>
            <a:ext cx="9144001" cy="2292614"/>
          </a:xfrm>
          <a:prstGeom prst="rect">
            <a:avLst/>
          </a:prstGeom>
        </p:spPr>
      </p:pic>
      <p:sp>
        <p:nvSpPr>
          <p:cNvPr id="6" name="왼쪽 중괄호 5"/>
          <p:cNvSpPr/>
          <p:nvPr/>
        </p:nvSpPr>
        <p:spPr>
          <a:xfrm rot="16200000" flipV="1">
            <a:off x="7221534" y="1838940"/>
            <a:ext cx="301365" cy="3182320"/>
          </a:xfrm>
          <a:prstGeom prst="leftBrace">
            <a:avLst/>
          </a:prstGeom>
          <a:ln w="57150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74319" y="3580783"/>
            <a:ext cx="219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863D"/>
                </a:solidFill>
              </a:rPr>
              <a:t>Soft spatial attention</a:t>
            </a:r>
            <a:endParaRPr lang="ko-KR" altLang="en-US" b="1" dirty="0">
              <a:solidFill>
                <a:srgbClr val="00863D"/>
              </a:solidFill>
            </a:endParaRPr>
          </a:p>
        </p:txBody>
      </p:sp>
      <p:sp>
        <p:nvSpPr>
          <p:cNvPr id="8" name="왼쪽 중괄호 7"/>
          <p:cNvSpPr/>
          <p:nvPr/>
        </p:nvSpPr>
        <p:spPr>
          <a:xfrm rot="16200000" flipV="1">
            <a:off x="2760459" y="696797"/>
            <a:ext cx="301365" cy="5466603"/>
          </a:xfrm>
          <a:prstGeom prst="leftBrac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29022" y="3580781"/>
            <a:ext cx="204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RPN (Faster R-CNN)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 rot="5400000">
            <a:off x="6123636" y="-234433"/>
            <a:ext cx="301365" cy="3182320"/>
          </a:xfrm>
          <a:prstGeom prst="leftBrac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47893" y="836712"/>
            <a:ext cx="17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</a:rPr>
              <a:t>RoI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Pulling layer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839" y="4365104"/>
            <a:ext cx="8785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Gradients can be propagate backward from the output features to input features,</a:t>
            </a:r>
            <a:endParaRPr lang="ko-KR" altLang="en-US" sz="2400" dirty="0"/>
          </a:p>
        </p:txBody>
      </p:sp>
      <p:sp>
        <p:nvSpPr>
          <p:cNvPr id="13" name="직사각형 13"/>
          <p:cNvSpPr/>
          <p:nvPr/>
        </p:nvSpPr>
        <p:spPr>
          <a:xfrm>
            <a:off x="177839" y="5334926"/>
            <a:ext cx="6767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But </a:t>
            </a:r>
            <a:r>
              <a:rPr lang="en-US" altLang="ko-KR" sz="2400" dirty="0"/>
              <a:t>not to input proposal </a:t>
            </a:r>
            <a:r>
              <a:rPr lang="en-US" altLang="ko-KR" sz="2400" dirty="0" smtClean="0"/>
              <a:t>coordinates.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8379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Differentiable image sampling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95736" y="5716324"/>
            <a:ext cx="714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Jaderberg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 Max, Karen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Simonyan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 and Andrew Zisserman. "Spatial transformer networks." </a:t>
            </a:r>
            <a:r>
              <a:rPr lang="en-US" altLang="ko-KR" sz="20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2015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17" y="2661477"/>
            <a:ext cx="6913445" cy="2711739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21" y="1431200"/>
            <a:ext cx="2266281" cy="202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Overall Architecture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309588"/>
            <a:ext cx="8788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Bilinear interpolation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79" y="4375268"/>
            <a:ext cx="7059542" cy="1264635"/>
          </a:xfrm>
          <a:prstGeom prst="rect">
            <a:avLst/>
          </a:prstGeom>
        </p:spPr>
      </p:pic>
      <p:pic>
        <p:nvPicPr>
          <p:cNvPr id="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20757"/>
            <a:ext cx="2480456" cy="2220211"/>
          </a:xfrm>
          <a:prstGeom prst="rect">
            <a:avLst/>
          </a:prstGeom>
        </p:spPr>
      </p:pic>
      <p:pic>
        <p:nvPicPr>
          <p:cNvPr id="7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67" y="1010629"/>
            <a:ext cx="5916487" cy="2789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25539" y="3369139"/>
                <a:ext cx="1462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39" y="3369139"/>
                <a:ext cx="1462323" cy="276999"/>
              </a:xfrm>
              <a:prstGeom prst="rect">
                <a:avLst/>
              </a:prstGeom>
              <a:blipFill>
                <a:blip r:embed="rId5"/>
                <a:stretch>
                  <a:fillRect l="-3750" r="-2917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23938" y="3121341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Output dimension:</a:t>
            </a:r>
            <a:endParaRPr lang="ko-KR" altLang="en-US" sz="1600" b="1" dirty="0"/>
          </a:p>
        </p:txBody>
      </p:sp>
      <p:pic>
        <p:nvPicPr>
          <p:cNvPr id="10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779" y="5853044"/>
            <a:ext cx="3344043" cy="431041"/>
          </a:xfrm>
          <a:prstGeom prst="rect">
            <a:avLst/>
          </a:prstGeom>
        </p:spPr>
      </p:pic>
      <p:grpSp>
        <p:nvGrpSpPr>
          <p:cNvPr id="11" name="그룹 29"/>
          <p:cNvGrpSpPr/>
          <p:nvPr/>
        </p:nvGrpSpPr>
        <p:grpSpPr>
          <a:xfrm>
            <a:off x="5445247" y="5262524"/>
            <a:ext cx="3570238" cy="1478844"/>
            <a:chOff x="5080000" y="4989689"/>
            <a:chExt cx="3570238" cy="1478844"/>
          </a:xfrm>
        </p:grpSpPr>
        <p:cxnSp>
          <p:nvCxnSpPr>
            <p:cNvPr id="12" name="직선 화살표 연결선 19"/>
            <p:cNvCxnSpPr/>
            <p:nvPr/>
          </p:nvCxnSpPr>
          <p:spPr>
            <a:xfrm>
              <a:off x="5080000" y="6028267"/>
              <a:ext cx="32624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21"/>
            <p:cNvCxnSpPr/>
            <p:nvPr/>
          </p:nvCxnSpPr>
          <p:spPr>
            <a:xfrm flipV="1">
              <a:off x="6716889" y="4989689"/>
              <a:ext cx="0" cy="14788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23"/>
            <p:cNvCxnSpPr/>
            <p:nvPr/>
          </p:nvCxnSpPr>
          <p:spPr>
            <a:xfrm flipV="1">
              <a:off x="6062133" y="5373511"/>
              <a:ext cx="654756" cy="6547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5"/>
            <p:cNvCxnSpPr/>
            <p:nvPr/>
          </p:nvCxnSpPr>
          <p:spPr>
            <a:xfrm flipH="1" flipV="1">
              <a:off x="6694311" y="5373510"/>
              <a:ext cx="654756" cy="6547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720003" y="51268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89261" y="60026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8272314" y="5964226"/>
                  <a:ext cx="3779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2314" y="5964226"/>
                  <a:ext cx="37792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19518" y="811281"/>
                <a:ext cx="1614032" cy="31906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518" y="811281"/>
                <a:ext cx="1614032" cy="319062"/>
              </a:xfrm>
              <a:prstGeom prst="rect">
                <a:avLst/>
              </a:prstGeom>
              <a:blipFill>
                <a:blip r:embed="rId9"/>
                <a:stretch>
                  <a:fillRect l="-2612" b="-20000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56795" y="3799385"/>
                <a:ext cx="4318298" cy="517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/>
                  <a:t>Instead of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95" y="3799385"/>
                <a:ext cx="4318298" cy="517834"/>
              </a:xfrm>
              <a:prstGeom prst="rect">
                <a:avLst/>
              </a:prstGeom>
              <a:blipFill>
                <a:blip r:embed="rId10"/>
                <a:stretch>
                  <a:fillRect l="-2116" t="-5882" b="-1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21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Recognition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769"/>
            <a:ext cx="9144000" cy="2114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3261" y="2797153"/>
            <a:ext cx="1187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/>
              <a:t>Localization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Layer</a:t>
            </a:r>
            <a:endParaRPr lang="ko-KR" altLang="en-US" sz="1600" b="1" dirty="0"/>
          </a:p>
        </p:txBody>
      </p:sp>
      <p:sp>
        <p:nvSpPr>
          <p:cNvPr id="7" name="왼쪽 중괄호 6"/>
          <p:cNvSpPr/>
          <p:nvPr/>
        </p:nvSpPr>
        <p:spPr>
          <a:xfrm rot="16200000" flipV="1">
            <a:off x="5144610" y="2217200"/>
            <a:ext cx="301365" cy="2007815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55976" y="3371790"/>
            <a:ext cx="182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3300"/>
                </a:solidFill>
              </a:rPr>
              <a:t>Recognition Network</a:t>
            </a:r>
            <a:endParaRPr lang="ko-KR" altLang="en-US" b="1" dirty="0">
              <a:solidFill>
                <a:srgbClr val="FF33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512" y="3894667"/>
                <a:ext cx="6912085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400" dirty="0" smtClean="0"/>
                  <a:t>Regularized using Dropout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 xmlns="">
                    <m:r>
                      <a:rPr lang="en-US" altLang="ko-K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endParaRPr lang="en-US" altLang="ko-KR" sz="2400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400" dirty="0" smtClean="0"/>
                  <a:t>Refine confidence and position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Outputs a final scalar confidence of each proposal region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And four scalars encoding a final spatial offset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894667"/>
                <a:ext cx="6912085" cy="2554545"/>
              </a:xfrm>
              <a:prstGeom prst="rect">
                <a:avLst/>
              </a:prstGeom>
              <a:blipFill>
                <a:blip r:embed="rId3"/>
                <a:stretch>
                  <a:fillRect l="-1146" t="-1909" r="-11464" b="-3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14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BRNN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27" y="1447093"/>
            <a:ext cx="5788907" cy="27739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2" y="8900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BRNN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9512" y="4553246"/>
                <a:ext cx="8343951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Words that appear </a:t>
                </a:r>
                <a14:m>
                  <m:oMath xmlns:m="http://schemas.openxmlformats.org/officeDocument/2006/math" xmlns="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≤15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𝑡𝑖𝑚𝑒𝑠</m:t>
                    </m:r>
                  </m:oMath>
                </a14:m>
                <a:r>
                  <a:rPr lang="ko-KR" altLang="en-US" sz="2000" dirty="0" smtClean="0"/>
                  <a:t> </a:t>
                </a:r>
                <a14:m>
                  <m:oMath xmlns:m="http://schemas.openxmlformats.org/officeDocument/2006/math" xmlns=""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Collapse to </a:t>
                </a:r>
                <a14:m>
                  <m:oMath xmlns:m="http://schemas.openxmlformats.org/officeDocument/2006/math" xmlns="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UNK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token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Strip referring phrase such as “there is …”, or “this seems to be a…”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Discard all annotations with more than 10 words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20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Discard all images that have </a:t>
                </a:r>
                <a14:m>
                  <m:oMath xmlns:m="http://schemas.openxmlformats.org/officeDocument/2006/math" xmlns="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≤20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or </a:t>
                </a:r>
                <a14:m>
                  <m:oMath xmlns:m="http://schemas.openxmlformats.org/officeDocument/2006/math" xmlns="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&gt;50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annotations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553246"/>
                <a:ext cx="8343951" cy="1631216"/>
              </a:xfrm>
              <a:prstGeom prst="rect">
                <a:avLst/>
              </a:prstGeom>
              <a:blipFill>
                <a:blip r:embed="rId3"/>
                <a:stretch>
                  <a:fillRect l="-657" t="-2239" b="-55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42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Proposed architecture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717"/>
            <a:ext cx="9144000" cy="4279985"/>
          </a:xfrm>
          <a:prstGeom prst="rect">
            <a:avLst/>
          </a:prstGeom>
        </p:spPr>
      </p:pic>
      <p:sp>
        <p:nvSpPr>
          <p:cNvPr id="6" name="왼쪽 중괄호 5"/>
          <p:cNvSpPr/>
          <p:nvPr/>
        </p:nvSpPr>
        <p:spPr>
          <a:xfrm rot="5400000">
            <a:off x="3209480" y="-1559920"/>
            <a:ext cx="301365" cy="6081273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71745" y="98072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Object detection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왼쪽 중괄호 7"/>
          <p:cNvSpPr/>
          <p:nvPr/>
        </p:nvSpPr>
        <p:spPr>
          <a:xfrm rot="5400000">
            <a:off x="7539894" y="301621"/>
            <a:ext cx="301365" cy="2358191"/>
          </a:xfrm>
          <a:prstGeom prst="leftBrace">
            <a:avLst/>
          </a:prstGeom>
          <a:ln w="57150">
            <a:solidFill>
              <a:srgbClr val="064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83983" y="980728"/>
            <a:ext cx="182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64EF0"/>
                </a:solidFill>
              </a:rPr>
              <a:t>Image captioning</a:t>
            </a:r>
            <a:endParaRPr lang="ko-KR" altLang="en-US" b="1" dirty="0">
              <a:solidFill>
                <a:srgbClr val="064EF0"/>
              </a:solidFill>
            </a:endParaRPr>
          </a:p>
        </p:txBody>
      </p:sp>
      <p:sp>
        <p:nvSpPr>
          <p:cNvPr id="10" name="왼쪽 중괄호 10"/>
          <p:cNvSpPr/>
          <p:nvPr/>
        </p:nvSpPr>
        <p:spPr>
          <a:xfrm rot="16200000" flipV="1">
            <a:off x="7221534" y="4320224"/>
            <a:ext cx="301365" cy="3182320"/>
          </a:xfrm>
          <a:prstGeom prst="leftBrace">
            <a:avLst/>
          </a:prstGeom>
          <a:ln w="57150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319" y="6016911"/>
            <a:ext cx="219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863D"/>
                </a:solidFill>
              </a:rPr>
              <a:t>Soft spatial attention</a:t>
            </a:r>
            <a:endParaRPr lang="ko-KR" altLang="en-US" b="1" dirty="0">
              <a:solidFill>
                <a:srgbClr val="00863D"/>
              </a:solidFill>
            </a:endParaRPr>
          </a:p>
        </p:txBody>
      </p:sp>
      <p:sp>
        <p:nvSpPr>
          <p:cNvPr id="12" name="왼쪽 중괄호 12"/>
          <p:cNvSpPr/>
          <p:nvPr/>
        </p:nvSpPr>
        <p:spPr>
          <a:xfrm rot="16200000" flipV="1">
            <a:off x="2760459" y="3178081"/>
            <a:ext cx="301365" cy="5466603"/>
          </a:xfrm>
          <a:prstGeom prst="leftBrac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29022" y="6062065"/>
            <a:ext cx="204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RPN (Faster R-CNN)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01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5" name="그림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62" y="1316831"/>
            <a:ext cx="7915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8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480" y="1119188"/>
            <a:ext cx="758704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2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649" y="1119188"/>
            <a:ext cx="663470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0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retrieval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91021"/>
            <a:ext cx="8496300" cy="41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7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Open-world object detection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91021"/>
            <a:ext cx="8496300" cy="41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1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Recurrent Nets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816100"/>
            <a:ext cx="8483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9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05" y="1196752"/>
            <a:ext cx="795339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1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5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9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32600</TotalTime>
  <Words>529</Words>
  <Application>Microsoft Macintosh PowerPoint</Application>
  <PresentationFormat>On-screen Show (4:3)</PresentationFormat>
  <Paragraphs>193</Paragraphs>
  <Slides>68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테마</vt:lpstr>
      <vt:lpstr>PowerPoint Presentation</vt:lpstr>
      <vt:lpstr>Image Captioning?</vt:lpstr>
      <vt:lpstr>Why Image Captioning?</vt:lpstr>
      <vt:lpstr>Multi-modal Learning</vt:lpstr>
      <vt:lpstr>Is it Easy?</vt:lpstr>
      <vt:lpstr>Overall Architecture </vt:lpstr>
      <vt:lpstr>Recurrent Nets </vt:lpstr>
      <vt:lpstr>Language Model?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Training phase</vt:lpstr>
      <vt:lpstr>Training phase</vt:lpstr>
      <vt:lpstr>Training phase</vt:lpstr>
      <vt:lpstr>Training phase</vt:lpstr>
      <vt:lpstr>Training phase</vt:lpstr>
      <vt:lpstr>Training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Image Sentence Datasets</vt:lpstr>
      <vt:lpstr>Transfer learning</vt:lpstr>
      <vt:lpstr>Transfer learning</vt:lpstr>
      <vt:lpstr>Results </vt:lpstr>
      <vt:lpstr>Results</vt:lpstr>
      <vt:lpstr>But not always..</vt:lpstr>
      <vt:lpstr>PowerPoint Presentation</vt:lpstr>
      <vt:lpstr>Show, attend and tell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Results (mistakes)</vt:lpstr>
      <vt:lpstr>Results</vt:lpstr>
      <vt:lpstr>Results</vt:lpstr>
      <vt:lpstr>Results</vt:lpstr>
      <vt:lpstr>Results</vt:lpstr>
      <vt:lpstr>DenseCap</vt:lpstr>
      <vt:lpstr>Introduction</vt:lpstr>
      <vt:lpstr>Introduction</vt:lpstr>
      <vt:lpstr>Examples of DenseCap</vt:lpstr>
      <vt:lpstr>Examples of DenseCap</vt:lpstr>
      <vt:lpstr>Contribution</vt:lpstr>
      <vt:lpstr>Proposed model</vt:lpstr>
      <vt:lpstr>Soft spatial attention</vt:lpstr>
      <vt:lpstr>Differentiable image sampling</vt:lpstr>
      <vt:lpstr>Bilinear interpolation</vt:lpstr>
      <vt:lpstr>Recognition network</vt:lpstr>
      <vt:lpstr>BRNN</vt:lpstr>
      <vt:lpstr>Proposed architecture</vt:lpstr>
      <vt:lpstr>Examples</vt:lpstr>
      <vt:lpstr>Examples</vt:lpstr>
      <vt:lpstr>Examples</vt:lpstr>
      <vt:lpstr>Image retrieval</vt:lpstr>
      <vt:lpstr>Open-world object detection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COUPANG</cp:lastModifiedBy>
  <cp:revision>967</cp:revision>
  <dcterms:created xsi:type="dcterms:W3CDTF">2010-03-17T18:05:41Z</dcterms:created>
  <dcterms:modified xsi:type="dcterms:W3CDTF">2017-04-15T06:05:07Z</dcterms:modified>
</cp:coreProperties>
</file>